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0"/>
  </p:notesMasterIdLst>
  <p:sldIdLst>
    <p:sldId id="256" r:id="rId2"/>
    <p:sldId id="291" r:id="rId3"/>
    <p:sldId id="262" r:id="rId4"/>
    <p:sldId id="296" r:id="rId5"/>
    <p:sldId id="271" r:id="rId6"/>
    <p:sldId id="272" r:id="rId7"/>
    <p:sldId id="273" r:id="rId8"/>
    <p:sldId id="297" r:id="rId9"/>
    <p:sldId id="274" r:id="rId10"/>
    <p:sldId id="275" r:id="rId11"/>
    <p:sldId id="298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94" r:id="rId21"/>
    <p:sldId id="285" r:id="rId22"/>
    <p:sldId id="286" r:id="rId23"/>
    <p:sldId id="287" r:id="rId24"/>
    <p:sldId id="295" r:id="rId25"/>
    <p:sldId id="288" r:id="rId26"/>
    <p:sldId id="289" r:id="rId27"/>
    <p:sldId id="290" r:id="rId28"/>
    <p:sldId id="292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79" autoAdjust="0"/>
    <p:restoredTop sz="94868" autoAdjust="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6129D-8CB7-47F6-94AC-01ED8C3CE339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C0F68-94A1-418A-9535-CE1E4640FC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94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C0F68-94A1-418A-9535-CE1E4640FC2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15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15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978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91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86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570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887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22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45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600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335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A2B18-62B2-4D7E-87C1-547048354CAC}" type="datetimeFigureOut">
              <a:rPr lang="en-US" smtClean="0"/>
              <a:pPr/>
              <a:t>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C2BB9-E8D8-41B0-9B5C-424A11EEC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880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oraghebatDarman/tzpqqs%20htwty%20qpsyuy/6/phapt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oraghebatDarman/tzpqqs%20htwty%20qpsyuy/7/&#1576;-1-17.rar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oraghebatDarman/tzpqqs%20htwty%20qpsyuy/8/pspq%20qpzxpzy%20vpy%20yzwfz.doc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oraghebatDarman/tzpqqs%20htwty%20qpsyuy/9/&#1578;&#1594;&#1584;&#1740;&#1607;.rar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MoraghebatDarman/tzpqqs%20htwty%20qpsyuy/11/wspdv%20yzwuxv%20pwzypub.doc" TargetMode="External"/><Relationship Id="rId4" Type="http://schemas.openxmlformats.org/officeDocument/2006/relationships/hyperlink" Target="MoraghebatDarman/tzpqqs%20htwty%20qpsyuy/10/ktwac%20tpxzpu%20qzpy%20tzpqqs%20uwapx.zip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MoraghebatDarman/pwzypub/yywbs%202.pdf" TargetMode="External"/><Relationship Id="rId5" Type="http://schemas.openxmlformats.org/officeDocument/2006/relationships/hyperlink" Target="MoraghebatDarman/pwzypub/yywbs%201/qwcuptv%20pwzypub%20w%20tswddyu%20w%20phepj%20vyos%20hsty%20(2).jpg" TargetMode="External"/><Relationship Id="rId4" Type="http://schemas.openxmlformats.org/officeDocument/2006/relationships/hyperlink" Target="MoraghebatDarman/pwzypub/yywbs%201/4483%20tswdd%20tqyt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oraghebatDarman/pwzypub/yywbs%203/&#1605;&#1583;&#1740;&#1585;&#1740;&#1578;%20&#1578;&#1582;&#1578;.rar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MoraghebatDarman/pwzypub/yywbs%206/&#1588;&#1575;&#1582;&#1589;%20&#1607;&#1575;&#1740;%205&#1711;&#1575;&#1606;&#1607;.rar" TargetMode="External"/><Relationship Id="rId5" Type="http://schemas.openxmlformats.org/officeDocument/2006/relationships/hyperlink" Target="MoraghebatDarman/pwzypub/yywbs%205/&#1705;&#1605;&#1740;&#1578;&#1607;%20&#1578;&#1585;&#1740;&#1575;&#1688;.rar" TargetMode="External"/><Relationship Id="rId4" Type="http://schemas.openxmlformats.org/officeDocument/2006/relationships/hyperlink" Target="MoraghebatDarman/pwzypub/yywbs%204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oraghebatDarman/pwzypub/yywbs%207.pdf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MoraghebatDarman/pwzypub/yywbs%209/&#1578;&#1585;&#1575;&#1604;&#1740;%20&#1575;&#1608;&#1585;&#1688;&#1575;&#1606;&#1587;.rar" TargetMode="External"/><Relationship Id="rId4" Type="http://schemas.openxmlformats.org/officeDocument/2006/relationships/hyperlink" Target="MoraghebatDarman/pwzypub/yywbs%208/&#1575;&#1581;&#1740;&#1575;&#1569;.rar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MoraghebatDarman/vpx/yyw%20bs%202.jpg" TargetMode="External"/><Relationship Id="rId4" Type="http://schemas.openxmlformats.org/officeDocument/2006/relationships/hyperlink" Target="MoraghebatDarman/vpx/18344.rar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oraghebatDarman/tzpqqs%20htwty%20qpsyuy/1/rruptv%20yacpy%20qpuwuyu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oraghebatDarman/tzpqqs%20htwty%20qpsyuy/2/uptv%20phspt%20pwzy%20vwpxt%20pytuy%20xz%20qytpzbspu.doc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oraghebatDarman/tzpqqs%20htwty%20qpsyuy/3/Patient%20Identification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MoraghebatDarman/tzpqqs%20htwty%20qpsyuy/5/Attachmentstzpqqs%20vpy%20txyzys%20cxv6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MoraghebatDarman/vpx/18344.rar" TargetMode="External"/><Relationship Id="rId5" Type="http://schemas.openxmlformats.org/officeDocument/2006/relationships/hyperlink" Target="MoraghebatDarman/tzpqqs%20htwty%20qpsyuy/5/bakhshname%20moghim-2.pdf" TargetMode="External"/><Relationship Id="rId4" Type="http://schemas.openxmlformats.org/officeDocument/2006/relationships/hyperlink" Target="MoraghebatDarman/tzpqqs%20htwty%20qpsyuy/4/tutwhv%20xbswzpshts%20vpy%20qzuptv%20svws%20ugpt%20bspts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oraghebatDarman/tzpqqs%20htwty%20qpsyuy/5/Communication%20During%20Patient%20Hand-Overs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33400"/>
            <a:ext cx="7620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04" y="373107"/>
            <a:ext cx="7143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902030" y="1095003"/>
            <a:ext cx="16033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400" b="1" i="0" u="none" strike="noStrike" baseline="0" dirty="0" smtClean="0">
                <a:latin typeface="BTitrBold"/>
                <a:cs typeface="B Titr" pitchFamily="2" charset="-78"/>
              </a:rPr>
              <a:t>جمهوری اسلامی ایران</a:t>
            </a:r>
            <a:endParaRPr lang="en-US" sz="1400" dirty="0">
              <a:cs typeface="B Titr" pitchFamily="2" charset="-78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447800" y="1828800"/>
            <a:ext cx="6858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i="0" u="none" strike="noStrike" baseline="0" dirty="0" smtClean="0">
                <a:solidFill>
                  <a:srgbClr val="7030A0"/>
                </a:solidFill>
                <a:latin typeface="BTitrBold"/>
                <a:cs typeface="B Titr" pitchFamily="2" charset="-78"/>
              </a:rPr>
              <a:t>وزارت بهداشت، درمان و آموزش پزشکی</a:t>
            </a:r>
          </a:p>
          <a:p>
            <a:pPr algn="ctr" rtl="1">
              <a:lnSpc>
                <a:spcPct val="150000"/>
              </a:lnSpc>
            </a:pPr>
            <a:r>
              <a:rPr lang="fa-IR" sz="2000" b="1" i="0" u="none" strike="noStrike" baseline="0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کتاب استانداردهای</a:t>
            </a:r>
            <a:r>
              <a:rPr lang="fa-IR" sz="2000" b="1" i="0" u="none" strike="noStrike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 </a:t>
            </a:r>
            <a:r>
              <a:rPr lang="fa-IR" sz="2000" b="1" i="0" u="none" strike="noStrike" baseline="0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ملی بیمارستانهای ایران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 </a:t>
            </a: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و راهنمای جامع نسل سوم</a:t>
            </a:r>
            <a:r>
              <a:rPr lang="fa-IR" sz="2000" b="1" i="0" u="none" strike="noStrike" baseline="0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/ ویرایش سال </a:t>
            </a: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1395</a:t>
            </a:r>
          </a:p>
          <a:p>
            <a:pPr algn="ctr" rtl="1">
              <a:lnSpc>
                <a:spcPct val="150000"/>
              </a:lnSpc>
            </a:pPr>
            <a:endParaRPr lang="fa-IR" sz="2000" b="1" dirty="0" smtClean="0">
              <a:solidFill>
                <a:srgbClr val="0070C1"/>
              </a:solidFill>
              <a:latin typeface="BTitrBold"/>
              <a:cs typeface="B Tit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000" b="1" dirty="0" smtClean="0">
                <a:solidFill>
                  <a:srgbClr val="7030A0"/>
                </a:solidFill>
                <a:latin typeface="BTitrBold"/>
                <a:cs typeface="B Titr" pitchFamily="2" charset="-78"/>
              </a:rPr>
              <a:t>محورهای:</a:t>
            </a:r>
          </a:p>
          <a:p>
            <a:pPr algn="ctr" rtl="1">
              <a:lnSpc>
                <a:spcPct val="150000"/>
              </a:lnSpc>
            </a:pPr>
            <a:r>
              <a:rPr lang="fa-IR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مراقبت های عمومی</a:t>
            </a:r>
          </a:p>
          <a:p>
            <a:pPr algn="ctr" rtl="1">
              <a:lnSpc>
                <a:spcPct val="150000"/>
              </a:lnSpc>
            </a:pPr>
            <a:r>
              <a:rPr lang="fa-IR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مراقبت های اورژانس</a:t>
            </a:r>
          </a:p>
          <a:p>
            <a:pPr algn="ctr" rtl="1">
              <a:lnSpc>
                <a:spcPct val="150000"/>
              </a:lnSpc>
            </a:pPr>
            <a:r>
              <a:rPr lang="fa-IR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مراقبت های حاد</a:t>
            </a:r>
          </a:p>
          <a:p>
            <a:pPr algn="ctr" rtl="1">
              <a:lnSpc>
                <a:spcPct val="150000"/>
              </a:lnSpc>
            </a:pPr>
            <a:r>
              <a:rPr lang="fa-IR" sz="2000" b="1" dirty="0" smtClean="0">
                <a:solidFill>
                  <a:srgbClr val="7030A0"/>
                </a:solidFill>
                <a:latin typeface="BTitrBold"/>
                <a:cs typeface="B Titr" pitchFamily="2" charset="-78"/>
              </a:rPr>
              <a:t>آمنه میرزائی</a:t>
            </a:r>
            <a:endParaRPr lang="en-US" sz="20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369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28596" y="2143116"/>
            <a:ext cx="8248650" cy="19866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ب-1-11: خدمات پاراکلینیکی و دارویی مورد نیاز بیماران بستری به صورت مستمر و بدون وقفه </a:t>
            </a:r>
            <a:r>
              <a:rPr lang="fa-IR" sz="2000" b="1" dirty="0" smtClean="0">
                <a:cs typeface="B Nazanin" pitchFamily="2" charset="-78"/>
              </a:rPr>
              <a:t>ارائه میشود.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تدوین لیست خدمات پاراکیلینکی اورژانس (در کمیته اورژانس بیمارستان ) و غیر اورژانس و خدمات داروئی متناسب با بیمارستان و تنظیم برنامه کاری و نحوه ارائه در داخل و زنجیره خدمات خارج بیمارستان</a:t>
            </a:r>
          </a:p>
          <a:p>
            <a:pPr algn="r" rtl="1">
              <a:lnSpc>
                <a:spcPct val="150000"/>
              </a:lnSpc>
            </a:pPr>
            <a:endParaRPr lang="fa-IR" sz="2000" b="1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43504" y="1500174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28596" y="4293096"/>
            <a:ext cx="8248650" cy="2376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ب-1-12: مراقبتهای مستمر و یکپارچه با محوریت پزشک معالج ارائه میشود</a:t>
            </a:r>
            <a:r>
              <a:rPr lang="fa-IR" sz="2000" b="1" dirty="0" smtClean="0">
                <a:cs typeface="B Nazanin" pitchFamily="2" charset="-78"/>
              </a:rPr>
              <a:t>.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پزشک معالج مسئول اصلی و رهبر بالینی بیمار است.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ضرورت دارد درخواست سایر اقدامات اعضا تیم درمان توسط پزشک معالج قبل ازاجرا تایید شود بجز موارد مخاطره آمیزحیات بیمار توسط پزشک دارای صلاحیت</a:t>
            </a:r>
            <a:endParaRPr lang="en-US" sz="2000" b="1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74" y="283768"/>
            <a:ext cx="8285182" cy="12010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03053"/>
            <a:ext cx="1103472" cy="865707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177" y="1844824"/>
            <a:ext cx="7718205" cy="295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01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09600" y="2285992"/>
            <a:ext cx="828196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ب-1-14: مراقبتهای بالینی با رویکرد مبتنی بر شواهد ارائه می شود.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68537" y="1648691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1472" y="3071810"/>
            <a:ext cx="824865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"شناسایی حالات شایع حاد در مراجعین بیمارستان 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با استفاده از اطلاعات سیستم 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HIS</a:t>
            </a: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دسترسی ومدیریت بیماران بر اساس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5 مورد راهنمای بالینی پزشکان و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پرستاران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در بیمارستان</a:t>
            </a: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یک مورد حتما در خصوص احیا قلبی و ریوی باشد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00034" y="4157060"/>
            <a:ext cx="839152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ب-1-15: جابجایی، انتقال و اعزام به سایر مراکز جهت بیماران با رعایت الزامات و به صورت برنامه ریزی شده انجام میشود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0034" y="5301484"/>
            <a:ext cx="824865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b="1" u="sng" dirty="0" smtClean="0">
                <a:solidFill>
                  <a:srgbClr val="FF3300"/>
                </a:solidFill>
                <a:cs typeface="B Nazanin" pitchFamily="2" charset="-78"/>
              </a:rPr>
              <a:t>تدوین و اجرای دستورالعمل</a:t>
            </a:r>
            <a:r>
              <a:rPr lang="fa-IR" b="1" u="sng" dirty="0" smtClean="0">
                <a:solidFill>
                  <a:srgbClr val="FF3300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"نحوه جابجایی درون بخشی و بین بخشی بیماران"شامل انتقال موقت و اعزام بیماران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ب-1-15: سنجه 3: اعزام-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2/108913/س مورخه 84/11/25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57158" y="2285992"/>
            <a:ext cx="8534402" cy="2007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ب-1-16: توضیحات و آموزش های اثربخش به بیمار و خانواده ارائه می </a:t>
            </a:r>
            <a:r>
              <a:rPr lang="fa-IR" sz="2000" b="1" dirty="0" smtClean="0">
                <a:cs typeface="B Nazanin" pitchFamily="2" charset="-78"/>
              </a:rPr>
              <a:t>شود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CC0000"/>
                </a:solidFill>
                <a:cs typeface="B Nazanin" pitchFamily="2" charset="-78"/>
              </a:rPr>
              <a:t>در بیماران دارای پرونده بستری اورژانس در بخش اورژانس سنجه 4 –ب-1-16با عنوان آموزش سایر کارکنان شامل فیزیوتراپیست، کارشناس تغذیه، رسپیراتوریست و .....) </a:t>
            </a:r>
            <a:r>
              <a:rPr lang="fa-IR" sz="2000" b="1" u="sng" dirty="0" smtClean="0">
                <a:solidFill>
                  <a:srgbClr val="CC0000"/>
                </a:solidFill>
                <a:cs typeface="B Nazanin" pitchFamily="2" charset="-78"/>
              </a:rPr>
              <a:t>غیر قابل ارزیابی است</a:t>
            </a:r>
            <a:endParaRPr lang="fa-IR" sz="2000" b="1" u="sng" dirty="0" smtClean="0">
              <a:solidFill>
                <a:srgbClr val="CC0000"/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68537" y="1648691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034" y="4554994"/>
            <a:ext cx="8248650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تدوین و اجرای دستورالعمل "آموزش خود مراقبتی به بیماران در بخش های بالینی" در طول بستری 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(توضیحات حین بستری پزشک میتواند شفاهی باشد و نیازی به ثبت در این مرحله نیست)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،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درمان و بازتوانی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انجام ارزیابی سنجش اثربخشی آموزش و ارائه گزارشات به تیم مدیریت اجرائی و اقدام اصلاحی/ برنامه بهبود کیفیت 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ارائه آموزش های حین، طول بستری و زمان ترخیص در خصوص مراقبت، داروهای مصرفی غیر مرتبط به بیمار و همراه توسط پزشک و پرستار و ثبت پرونده و تحویل محتوی آموزش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تکمیل برگه خلاصه پرونده و تحویل کپی آن به بیمار توسط پزشک ذی صلاح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23528" y="2641971"/>
            <a:ext cx="853440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ب-1-17: اصول صحیح دارو دهی به بیمار رعایت میشود.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68537" y="1648691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7544" y="3553944"/>
            <a:ext cx="8248650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سنجه 2 و 3: </a:t>
            </a: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(الزامی)</a:t>
            </a:r>
          </a:p>
          <a:p>
            <a:pPr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رعایت اصول 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8 Right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 در دارودهی و 9 راه حل ایمنی سازمان جهانی بهداشت در خصوص داروهای پر خطر و هشدار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بالا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بیمار صحیح، داروی صحیح ، راه مصرف صحیح، زمان صحیح، دوز مصرف صحیح،ثبت صحیح، تجویز صحیح و پاسخ مناسب به دارو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ب-1-17: سنجه1 و 2: داروهای با شکل و تلفظ مشابه و داروهای پرخطر، هشدار بالا و دستورالعمل 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409/9563د مورخه 95/3/26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 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57158" y="2214554"/>
            <a:ext cx="853440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ب-1-18: عملکرد تجهیزات پزشکی در بخشها قبل از استفاده، ارزیابی میشود.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68537" y="1648691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034" y="2857496"/>
            <a:ext cx="824865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ارزیابی عملکرد تجهیزات پزشکی قبل از استفاده و آموزش کارکنان جهت کنترل صحیح تجهیزات پزشکی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7158" y="3645024"/>
            <a:ext cx="8534402" cy="12182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ب-1-19: بیمارستان از انجام مراقبتهای پیشگیرانه برای عوارض ناشی از بیتحرکی طولانی مدت بیماران اطمینان حاصل میکند</a:t>
            </a:r>
            <a:r>
              <a:rPr lang="fa-IR" sz="2000" b="1" dirty="0" smtClean="0">
                <a:cs typeface="B Nazanin" pitchFamily="2" charset="-78"/>
              </a:rPr>
              <a:t>. </a:t>
            </a:r>
            <a:r>
              <a:rPr lang="fa-IR" sz="2000" b="1" dirty="0" smtClean="0">
                <a:solidFill>
                  <a:srgbClr val="CC0000"/>
                </a:solidFill>
                <a:cs typeface="B Nazanin" pitchFamily="2" charset="-78"/>
              </a:rPr>
              <a:t>(تدوین و ابلاغ روش اجرائی</a:t>
            </a:r>
            <a:r>
              <a:rPr lang="ar-SA" b="1" dirty="0">
                <a:solidFill>
                  <a:srgbClr val="FF3300"/>
                </a:solidFill>
                <a:cs typeface="B Nazanin" pitchFamily="2" charset="-78"/>
              </a:rPr>
              <a:t> "مراقبت های پوست و حفاظت بیماران در برابر زخم فشاری"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«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پیشگیری از ترومبو آمبولی وریدی و آمبولی ریوی </a:t>
            </a:r>
            <a:r>
              <a:rPr lang="fa-IR" sz="2000" b="1" dirty="0" smtClean="0">
                <a:solidFill>
                  <a:srgbClr val="CC0000"/>
                </a:solidFill>
                <a:cs typeface="B Nazanin" pitchFamily="2" charset="-78"/>
              </a:rPr>
              <a:t>) که در بخش اورژانس غیر قابل ارزیابی است </a:t>
            </a:r>
            <a:endParaRPr lang="en-US" sz="2000" b="1" dirty="0" smtClean="0">
              <a:solidFill>
                <a:srgbClr val="CC0000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57158" y="4948008"/>
            <a:ext cx="8534402" cy="16493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ب-1-20: بیمارستان از استفاده صحیح مهار فیزیکی و شیمیایی برای بیماران اطمینان حاصل می نماید</a:t>
            </a:r>
            <a:r>
              <a:rPr lang="fa-IR" sz="2000" b="1" dirty="0" smtClean="0">
                <a:cs typeface="B Nazanin" pitchFamily="2" charset="-78"/>
              </a:rPr>
              <a:t>.</a:t>
            </a: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>
                <a:solidFill>
                  <a:srgbClr val="FF3300"/>
                </a:solidFill>
                <a:cs typeface="B Nazanin" pitchFamily="2" charset="-78"/>
              </a:rPr>
              <a:t>تدوین و اجرای روش 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اجرائی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،"</a:t>
            </a:r>
            <a:r>
              <a:rPr lang="ar-SA" b="1" dirty="0">
                <a:solidFill>
                  <a:srgbClr val="FF3300"/>
                </a:solidFill>
                <a:cs typeface="B Nazanin" pitchFamily="2" charset="-78"/>
              </a:rPr>
              <a:t>استفاده صحیح از ابزار مهار فیزیکی"، "استفاده صحیح از روش های مهار شیمیایی" 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fa-IR" sz="2000" b="1" dirty="0">
                <a:solidFill>
                  <a:srgbClr val="CC0000"/>
                </a:solidFill>
                <a:cs typeface="B Nazanin" pitchFamily="2" charset="-78"/>
              </a:rPr>
              <a:t>که در بخش اورژانس غیر قابل ارزیابی است</a:t>
            </a:r>
            <a:endParaRPr lang="en-US" b="1" dirty="0">
              <a:solidFill>
                <a:srgbClr val="FF3300"/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2000" b="1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57158" y="2143116"/>
            <a:ext cx="8534402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ب-1-21: بیمارستان ازآمادگی بیمار و تداوم مراقبتِ قبل و پس از مداخلات تهاجمی و نیمه تهاجمی اطمینان حاصل مینماید.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68537" y="1571612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034" y="3143248"/>
            <a:ext cx="8248650" cy="147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تدوین و اجرای دستورالعمل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"اطمینان از آمادگی قبل و مراقبت و پایش مستمر بیمار پس از اعمال جراحی“، "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آنژیوگرافی و آنژیوپلاستی "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،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"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حین و پس از شیمی درمانی و پرتو درمانی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"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، " حین و پس از انواع اسکوپی ها"،  "مستمر بارداری های پرخطر، قبل، حین و پس از اتمام بارداری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"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،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"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اعلام نتایج معوقه تست های پاراکلینیک به بیمار/ همراه وی”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ب-1-21: سنجه 6: مراقبت و پایش مستمر بارداری های پرخطر-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400/11056د مورخه 91/8/23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</a:p>
          <a:p>
            <a:pPr lvl="0" algn="just" rtl="1"/>
            <a:r>
              <a:rPr lang="fa-IR" b="1" u="sng" dirty="0" smtClean="0">
                <a:solidFill>
                  <a:srgbClr val="CC0000"/>
                </a:solidFill>
                <a:cs typeface="B Nazanin" pitchFamily="2" charset="-78"/>
              </a:rPr>
              <a:t>تمام سنجه های استاندارد فوق (1-تا6 )در اورژانس غیر قابل ارزیابی است</a:t>
            </a:r>
            <a:endParaRPr lang="en-US" b="1" u="sng" dirty="0" smtClean="0">
              <a:solidFill>
                <a:srgbClr val="CC0000"/>
              </a:solidFill>
              <a:cs typeface="B Nazanin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85720" y="4786322"/>
            <a:ext cx="8534402" cy="8407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ب-1-22: خدمات مراقبتی و درمانی به بیماران بستری در بخشهای بالینی به طور یکسان ارایه میشود.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5720" y="5792817"/>
            <a:ext cx="839152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/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دسترسی متوازن در تمام بخش های بالینی به مراقبت های پرستاری و پزشکی از نظر منابع انسانی و تجهیزاتی بدون در نظر گرفتن قدرت پرداخت هزینه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)</a:t>
            </a:r>
            <a:r>
              <a:rPr lang="fa-IR" b="1" u="sng" dirty="0">
                <a:solidFill>
                  <a:srgbClr val="CC0000"/>
                </a:solidFill>
                <a:cs typeface="B Nazanin" pitchFamily="2" charset="-78"/>
              </a:rPr>
              <a:t> </a:t>
            </a:r>
            <a:endParaRPr lang="fa-IR" b="1" u="sng" dirty="0" smtClean="0">
              <a:solidFill>
                <a:srgbClr val="CC0000"/>
              </a:solidFill>
              <a:cs typeface="B Nazanin" pitchFamily="2" charset="-78"/>
            </a:endParaRPr>
          </a:p>
          <a:p>
            <a:pPr lvl="0" algn="just" rtl="1"/>
            <a:r>
              <a:rPr lang="fa-IR" b="1" u="sng" dirty="0" smtClean="0">
                <a:solidFill>
                  <a:srgbClr val="CC0000"/>
                </a:solidFill>
                <a:cs typeface="B Nazanin" pitchFamily="2" charset="-78"/>
              </a:rPr>
              <a:t>تمام </a:t>
            </a:r>
            <a:r>
              <a:rPr lang="fa-IR" b="1" u="sng" dirty="0">
                <a:solidFill>
                  <a:srgbClr val="CC0000"/>
                </a:solidFill>
                <a:cs typeface="B Nazanin" pitchFamily="2" charset="-78"/>
              </a:rPr>
              <a:t>سنجه های استاندارد فوق (</a:t>
            </a:r>
            <a:r>
              <a:rPr lang="fa-IR" b="1" u="sng" dirty="0" smtClean="0">
                <a:solidFill>
                  <a:srgbClr val="CC0000"/>
                </a:solidFill>
                <a:cs typeface="B Nazanin" pitchFamily="2" charset="-78"/>
              </a:rPr>
              <a:t>1-تا3 </a:t>
            </a:r>
            <a:r>
              <a:rPr lang="fa-IR" b="1" u="sng" dirty="0">
                <a:solidFill>
                  <a:srgbClr val="CC0000"/>
                </a:solidFill>
                <a:cs typeface="B Nazanin" pitchFamily="2" charset="-78"/>
              </a:rPr>
              <a:t>)در اورژانس غیر قابل ارزیابی </a:t>
            </a:r>
            <a:r>
              <a:rPr lang="fa-IR" b="1" u="sng" dirty="0" smtClean="0">
                <a:solidFill>
                  <a:srgbClr val="CC0000"/>
                </a:solidFill>
                <a:cs typeface="B Nazanin" pitchFamily="2" charset="-78"/>
              </a:rPr>
              <a:t>است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28596" y="2214554"/>
            <a:ext cx="8501122" cy="15125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ب-1-23: ارزیابی تخصصی تغذیه بیماران براساس دستورالعمل ابلاغی وزارت بهداشت صورت می پذیرد</a:t>
            </a:r>
            <a:r>
              <a:rPr lang="fa-IR" sz="2000" b="1" dirty="0" smtClean="0">
                <a:cs typeface="B Nazanin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CC0000"/>
                </a:solidFill>
                <a:cs typeface="B Nazanin" pitchFamily="2" charset="-78"/>
              </a:rPr>
              <a:t>از سنجه 2 الی 6 این استاندارد در بخش اورژانس غیر قابل ارزیابی است</a:t>
            </a:r>
            <a:r>
              <a:rPr lang="fa-IR" sz="2000" b="1" dirty="0" smtClean="0">
                <a:cs typeface="B Nazanin" pitchFamily="2" charset="-78"/>
              </a:rPr>
              <a:t> . 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68537" y="1648691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0034" y="4566027"/>
            <a:ext cx="8248650" cy="2031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تدوین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ارزیابی اولیه تغذیه ای بیماران توسط  پرستار و تصمیم گیری پزشک به درخواست مشاوره (رعایت 18 بیماری ملزم)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برنامه ریزی و اجرای رژیم غذایی توسط کارشناس تغذیه حداقل برای سوءتغذیه، سوختگی، پیوند، دیالیز، سرطان، بیماران بستری در بخش مراقبتهای ویژه با اقامت بیش از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 24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ساعت، مادران باردار 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بررسی پاسخ بیمار به مراقبت های تغذیه ای 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نظارت بر تهیه و سرو غذای بیماران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ب-1-23: سنجه1 تا 5: تغذیه-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409/26936د مورخه 93/12/10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28596" y="3865608"/>
            <a:ext cx="850112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ب-1-24: غذای بیمار براساس رژیم تنظیم شده، تهیه و سرو میشود.</a:t>
            </a:r>
            <a:endParaRPr lang="en-US" sz="2000" b="1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95536" y="2214554"/>
            <a:ext cx="850112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ب-1-25: </a:t>
            </a:r>
            <a:r>
              <a:rPr lang="fa-IR" sz="2000" b="1" dirty="0" smtClean="0"/>
              <a:t>توضیحات،آموزش و اطلاعات لازم در زمان ترخیص به بیمار و همراه او ارائه میشود.</a:t>
            </a:r>
            <a:r>
              <a:rPr lang="fa-IR" sz="2000" b="1" dirty="0" smtClean="0">
                <a:cs typeface="B Nazanin" pitchFamily="2" charset="-78"/>
              </a:rPr>
              <a:t> 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68537" y="1648691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0034" y="3071810"/>
            <a:ext cx="8248650" cy="147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ارائه آموزش های حین، طول بستری و زمان ترخیص در خصوص مراقبت، داروهای مصرفی غیر مرتبط به بیمار و همراه توسط پزشک و پرستار و ثبت پرونده و تحویل محتوی آموزش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تکمیل برگه خلاصه پرونده و تحویل کپی آن به بیمار توسط پزشک ذی صلاح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ب-1-25: سنجه1: آموزش مادران برای مراقبت نوزاد نارس و سالم-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100/1130 مورخه 90/8/9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ب-1-25: سنجه4: خلاصه پرونده بخش اورژانس-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5" action="ppaction://hlinkfile"/>
              </a:rPr>
              <a:t>409/1811د مورخه 95/1/21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57158" y="4714884"/>
            <a:ext cx="850112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ب-1-26: </a:t>
            </a:r>
            <a:r>
              <a:rPr lang="fa-IR" sz="2000" b="1" dirty="0" smtClean="0"/>
              <a:t>نتایج معوقه تست های پاراکلینیکی به بیماران بعد از ترخیص اعلام میشود.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0034" y="5429264"/>
            <a:ext cx="824865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تدوین و اجرای دستورالعمل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"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اعلام نتایج معوقه تست های پاراکلینیک به بیمار/ همراه وی"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57158" y="2143116"/>
            <a:ext cx="8501122" cy="15019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ب-2-1: بیماران مراجعه کننده به بخش اورژانس، به پزشک متخصص دسترسی </a:t>
            </a:r>
            <a:r>
              <a:rPr lang="fa-IR" sz="2000" b="1" dirty="0" smtClean="0">
                <a:cs typeface="B Nazanin" pitchFamily="2" charset="-78"/>
              </a:rPr>
              <a:t>دارند </a:t>
            </a:r>
          </a:p>
          <a:p>
            <a:pPr algn="r" rtl="1"/>
            <a:endParaRPr lang="fa-IR" sz="2000" b="1" dirty="0" smtClean="0">
              <a:cs typeface="B Nazanin" pitchFamily="2" charset="-78"/>
            </a:endParaRPr>
          </a:p>
          <a:p>
            <a:pPr algn="r" rtl="1"/>
            <a:r>
              <a:rPr lang="fa-IR" sz="2000" b="1" u="sng" dirty="0" smtClean="0">
                <a:solidFill>
                  <a:srgbClr val="CC0000"/>
                </a:solidFill>
                <a:cs typeface="B Nazanin" pitchFamily="2" charset="-78"/>
              </a:rPr>
              <a:t>این سنجه از الزامی به اساسی طی مکاتبه95/10/22 وزارت تغییر یافت.</a:t>
            </a:r>
            <a:r>
              <a:rPr lang="fa-IR" sz="2000" b="1" u="sng" dirty="0" smtClean="0">
                <a:solidFill>
                  <a:srgbClr val="CC0000"/>
                </a:solidFill>
                <a:cs typeface="B Nazanin" pitchFamily="2" charset="-78"/>
              </a:rPr>
              <a:t>. </a:t>
            </a:r>
          </a:p>
          <a:p>
            <a:pPr algn="r" rtl="1"/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38219" y="1571612"/>
            <a:ext cx="268535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</a:t>
            </a:r>
            <a:r>
              <a:rPr lang="fa-IR" sz="1600" dirty="0" smtClean="0">
                <a:cs typeface="B Titr" pitchFamily="2" charset="-78"/>
              </a:rPr>
              <a:t>2</a:t>
            </a:r>
            <a:r>
              <a:rPr lang="ar-SA" sz="1600" dirty="0" smtClean="0">
                <a:cs typeface="B Titr" pitchFamily="2" charset="-78"/>
              </a:rPr>
              <a:t>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</a:t>
            </a:r>
            <a:r>
              <a:rPr lang="fa-IR" sz="1600" dirty="0" smtClean="0">
                <a:cs typeface="B Titr" pitchFamily="2" charset="-78"/>
              </a:rPr>
              <a:t>اورژانس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0034" y="3967896"/>
            <a:ext cx="8248650" cy="147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b="1" smtClean="0">
                <a:solidFill>
                  <a:srgbClr val="FF3300"/>
                </a:solidFill>
                <a:cs typeface="B Nazanin" pitchFamily="2" charset="-78"/>
              </a:rPr>
              <a:t>حضور 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مستمر و 24 ساعته پزشکان اورژانس/ متخصص مقیم و آنکال جهت تعیین تکلیف به موقع بیماران اورژانس (رعایت شاخص کمتر از 6 ساعت)</a:t>
            </a:r>
          </a:p>
          <a:p>
            <a:pPr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ب-2-1: سنجه 1: متخصص مقیم-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401/4483د مورخه 93/3/17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 و پزشک بخش اورژانس-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5" action="ppaction://hlinkfile"/>
              </a:rPr>
              <a:t>100/1017 مورخه 90/7/16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</a:p>
          <a:p>
            <a:pPr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ب-2-1: سنجه 2: عملکرد پزشکان آنکال-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6" action="ppaction://hlinkfile"/>
              </a:rPr>
              <a:t>2/175350/س مورخه 81/12/26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>
            <a:normAutofit fontScale="92500"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i="0" u="none" strike="noStrike" baseline="0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استانداردهای اعتباربخشی نسل نوین؛ </a:t>
            </a:r>
            <a:r>
              <a:rPr lang="fa-IR" sz="2800" b="1" i="0" u="none" strike="noStrike" baseline="0" dirty="0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در 8 محور، 248 استاندارد و 903 سنجه</a:t>
            </a:r>
          </a:p>
          <a:p>
            <a:pPr algn="just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2400" b="1" dirty="0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محور مراقبت های عمومی و بالینی</a:t>
            </a:r>
            <a:r>
              <a:rPr lang="fa-IR" sz="24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: 26 استاندارد و 78 سنجه که 3سنجه الزامی و بقیه اساسی می باشند.</a:t>
            </a:r>
          </a:p>
          <a:p>
            <a:pPr algn="just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2400" b="1" dirty="0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محور مراقبت های اورژانس</a:t>
            </a:r>
            <a:r>
              <a:rPr lang="fa-IR" sz="24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: 10 استاندارد و 34سنجه که 5 سنجه الزامی و بقیه اساسی می باشند.</a:t>
            </a:r>
          </a:p>
          <a:p>
            <a:pPr algn="just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2400" b="1" dirty="0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توجه: </a:t>
            </a:r>
            <a:r>
              <a:rPr lang="fa-IR" sz="24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سنجه هایی که ارزیاب در سایر بخش های بالینی مورد ارزیابی قرار خواهد داد شامل تمام سنجه های استاندارد ب-2-9 و ب-2-10 و سنجه 2-ب-2-3 می باشد.</a:t>
            </a:r>
          </a:p>
          <a:p>
            <a:pPr algn="just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2400" b="1" dirty="0" smtClean="0">
                <a:solidFill>
                  <a:srgbClr val="FF0000"/>
                </a:solidFill>
                <a:latin typeface="BNazanin"/>
                <a:cs typeface="B Nazanin" pitchFamily="2" charset="-78"/>
              </a:rPr>
              <a:t>محور مراقبت های حاد</a:t>
            </a:r>
            <a:r>
              <a:rPr lang="fa-IR" sz="2400" b="1" dirty="0" smtClean="0">
                <a:solidFill>
                  <a:srgbClr val="002060"/>
                </a:solidFill>
                <a:latin typeface="BNazanin"/>
                <a:cs typeface="B Nazanin" pitchFamily="2" charset="-78"/>
              </a:rPr>
              <a:t>: 4 استاندارد و 13 سنجه که 1 سنجه الزامی و بقیه اساسی می باشند.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141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738219" y="1571612"/>
            <a:ext cx="268535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</a:t>
            </a:r>
            <a:r>
              <a:rPr lang="fa-IR" sz="1600" dirty="0" smtClean="0">
                <a:cs typeface="B Titr" pitchFamily="2" charset="-78"/>
              </a:rPr>
              <a:t>2</a:t>
            </a:r>
            <a:r>
              <a:rPr lang="ar-SA" sz="1600" dirty="0" smtClean="0">
                <a:cs typeface="B Titr" pitchFamily="2" charset="-78"/>
              </a:rPr>
              <a:t>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</a:t>
            </a:r>
            <a:r>
              <a:rPr lang="fa-IR" sz="1600" dirty="0" smtClean="0">
                <a:cs typeface="B Titr" pitchFamily="2" charset="-78"/>
              </a:rPr>
              <a:t>اورژانس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57158" y="2428868"/>
            <a:ext cx="850112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ب-2-2: بیماران مراجعه کننده بخش اورژانس به پرستاران دارای صلاحیت، دسترسی دارند.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0034" y="3143248"/>
            <a:ext cx="824865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تدوین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حضور مستمر و 24 ساعته پرستاران تریاژ با رعایت شرایط احراز </a:t>
            </a:r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5 سال سابقه بالینی و یک سال در بخش اورژانس و گذراندن دوره های آموزشی تریاژ</a:t>
            </a:r>
            <a:endParaRPr lang="en-US" b="1" dirty="0" smtClean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57158" y="3857628"/>
            <a:ext cx="8501122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2000" b="1" dirty="0" smtClean="0">
                <a:cs typeface="B Nazanin" pitchFamily="2" charset="-78"/>
              </a:rPr>
              <a:t>ب-2-3: تعیین تکلیف بیماران و مدیریت تختهای ویژه و عادی با اولویت خدمت رسانی به بیماران حاد و اورژانس انجام میشود.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0034" y="4714884"/>
            <a:ext cx="824865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تعیین مسئول مدیریت تخت با ابلاغ اختیارات کامل جهت اولویت بخشی بیماران حاد و اورژانس برای بستری در بخش ها</a:t>
            </a: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ب-2-3: سنجه 1: مدیریت تخت-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401/9013د مورخه 93/5/22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57158" y="2512448"/>
            <a:ext cx="850112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2000" b="1" dirty="0" smtClean="0">
                <a:cs typeface="B Nazanin" pitchFamily="2" charset="-78"/>
              </a:rPr>
              <a:t>ب-2-4: خدمات پاراکلینیکی اورژانس، شناسایی شده و به صورت شبانه روزی به بیماران ارائه میشود.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38219" y="1648691"/>
            <a:ext cx="268535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</a:t>
            </a:r>
            <a:r>
              <a:rPr lang="fa-IR" sz="1600" dirty="0" smtClean="0">
                <a:cs typeface="B Titr" pitchFamily="2" charset="-78"/>
              </a:rPr>
              <a:t>2</a:t>
            </a:r>
            <a:r>
              <a:rPr lang="ar-SA" sz="1600" dirty="0" smtClean="0">
                <a:cs typeface="B Titr" pitchFamily="2" charset="-78"/>
              </a:rPr>
              <a:t>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</a:t>
            </a:r>
            <a:r>
              <a:rPr lang="fa-IR" sz="1600" dirty="0" smtClean="0">
                <a:cs typeface="B Titr" pitchFamily="2" charset="-78"/>
              </a:rPr>
              <a:t>اورژانس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0034" y="3286124"/>
            <a:ext cx="824865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دسترسی ایمن و آسان به واحد آزمایشگاه اورژانس، بانک خون و تصویر برداری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هماهنگی خدمات پاراکلینیکی بدون استفاده از همراه در انجام امور بیماران 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19000" y="4500570"/>
            <a:ext cx="850112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ب-2-5: فرآیند تریاژ مراجعین بخش اورژانس به صورت برنامه ریزی شده انجام میشود.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8596" y="5230941"/>
            <a:ext cx="824865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اجرای فرایند تریاژ منطبق با روش اجرائی تدوین و ابلاغ شده برای تمام مراجعین اورژانس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بررسی شواهد انجام تریاژ در پرونده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738219" y="1648691"/>
            <a:ext cx="268535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</a:t>
            </a:r>
            <a:r>
              <a:rPr lang="fa-IR" sz="1600" dirty="0" smtClean="0">
                <a:cs typeface="B Titr" pitchFamily="2" charset="-78"/>
              </a:rPr>
              <a:t>2</a:t>
            </a:r>
            <a:r>
              <a:rPr lang="ar-SA" sz="1600" dirty="0" smtClean="0">
                <a:cs typeface="B Titr" pitchFamily="2" charset="-78"/>
              </a:rPr>
              <a:t>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</a:t>
            </a:r>
            <a:r>
              <a:rPr lang="fa-IR" sz="1600" dirty="0" smtClean="0">
                <a:cs typeface="B Titr" pitchFamily="2" charset="-78"/>
              </a:rPr>
              <a:t>اورژانس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85720" y="2428868"/>
            <a:ext cx="850112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ب-2-6: الزامات دسترسی به بخش اورژانس رعایت میشود.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28596" y="3214686"/>
            <a:ext cx="824865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تفکیک ورودی بخش اورژانس با رعایت دسترسی و باز بودن مسیر تردد آمبولانس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استفاده از علائم راهنما از درب ورود تا مسیرها و بخش های مختلف داخل و خارج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آماده بودن امکانات و نیروی بیماربر جهت انتقال موارد بدحال و کم توان در محل ورودی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51520" y="4429132"/>
            <a:ext cx="850112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ب-2-7: بیمارستان، در موارد اورژانس، بدون توجه به تامین هزینه مراقبت، خدمات سلامت مناسب ارائه مینماید.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5214950"/>
            <a:ext cx="8248650" cy="6771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v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سنجه 1: </a:t>
            </a:r>
            <a:r>
              <a:rPr lang="fa-IR" sz="2000" b="1" dirty="0" smtClean="0">
                <a:solidFill>
                  <a:srgbClr val="FF3300"/>
                </a:solidFill>
                <a:cs typeface="B Nazanin" pitchFamily="2" charset="-78"/>
              </a:rPr>
              <a:t>(الزامی)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ارائه خدمات فوری سلامت به بیماران اورژانس بدون توجه به تامین هزینه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738219" y="1571612"/>
            <a:ext cx="268535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</a:t>
            </a:r>
            <a:r>
              <a:rPr lang="fa-IR" sz="1600" dirty="0" smtClean="0">
                <a:cs typeface="B Titr" pitchFamily="2" charset="-78"/>
              </a:rPr>
              <a:t>2</a:t>
            </a:r>
            <a:r>
              <a:rPr lang="ar-SA" sz="1600" dirty="0" smtClean="0">
                <a:cs typeface="B Titr" pitchFamily="2" charset="-78"/>
              </a:rPr>
              <a:t>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</a:t>
            </a:r>
            <a:r>
              <a:rPr lang="fa-IR" sz="1600" dirty="0" smtClean="0">
                <a:cs typeface="B Titr" pitchFamily="2" charset="-78"/>
              </a:rPr>
              <a:t>اورژانس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85720" y="2214554"/>
            <a:ext cx="8501122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ب-2-8: کمیته اورژانس و کمیته های تعیین تکلیف و تریاژ؛ در راستای اهداف و ماموریت های تعریف شده فعالیت دارند.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28596" y="3000372"/>
            <a:ext cx="8248650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تشکیل و پایش عملکرد کمیته تعیین تکلیف بیماران برای ارزیابی و تحلیل نتایج 5 شاخص پایه کشوری برای مداخلات لازم 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تشکیل و پایش عملکرد کمیته تریاژ بیمارستانی جهت ارزیابی فرایند تریاژ و مداخله در صورت نیاز به اقدام اصلاحی/ برنامه بهبود کیفیت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همزمانی تشکیل کمیته های مذکور در سطح بیمارستان بلامانع می باشد.</a:t>
            </a:r>
            <a:endParaRPr lang="en-US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ب-2-8: سنجه 1: کمیته تعیین تکلیف-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142448 مورخه 89/4/15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ب-2-8: سنجه 2: کمیته تریاژ-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5" action="ppaction://hlinkfile"/>
              </a:rPr>
              <a:t>400/13445د مورخه 94/6/8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ب-2-8: سنجه 3: شاخص های 5 گانه اورژانس-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6" action="ppaction://hlinkfile"/>
              </a:rPr>
              <a:t>100/1303 مورخه 90/9/19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738219" y="1571612"/>
            <a:ext cx="268535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</a:t>
            </a:r>
            <a:r>
              <a:rPr lang="fa-IR" sz="1600" dirty="0" smtClean="0">
                <a:cs typeface="B Titr" pitchFamily="2" charset="-78"/>
              </a:rPr>
              <a:t>2</a:t>
            </a:r>
            <a:r>
              <a:rPr lang="ar-SA" sz="1600" dirty="0" smtClean="0">
                <a:cs typeface="B Titr" pitchFamily="2" charset="-78"/>
              </a:rPr>
              <a:t>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</a:t>
            </a:r>
            <a:r>
              <a:rPr lang="fa-IR" sz="1600" dirty="0" smtClean="0">
                <a:cs typeface="B Titr" pitchFamily="2" charset="-78"/>
              </a:rPr>
              <a:t>اورژانس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57158" y="2643182"/>
            <a:ext cx="850112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ب-2-9: شناسایی و رسیدگی به موقع به بیماران اورژانسی ، به صورت برنامه ریزی شده مدیریت میشود.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0034" y="3362080"/>
            <a:ext cx="8248650" cy="20928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v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سنجه 4: </a:t>
            </a:r>
            <a:r>
              <a:rPr lang="fa-IR" sz="2000" b="1" dirty="0" smtClean="0">
                <a:solidFill>
                  <a:srgbClr val="FF3300"/>
                </a:solidFill>
                <a:cs typeface="B Nazanin" pitchFamily="2" charset="-78"/>
              </a:rPr>
              <a:t>(الزامی</a:t>
            </a:r>
            <a:r>
              <a:rPr lang="fa-IR" sz="2000" b="1" dirty="0" smtClean="0">
                <a:solidFill>
                  <a:srgbClr val="FF3300"/>
                </a:solidFill>
                <a:cs typeface="B Nazanin" pitchFamily="2" charset="-78"/>
              </a:rPr>
              <a:t>): موضوعیت این سنجه در بخش های غیر اورژانس می باشد با عنوان ارائه خدمات شبانه روزی پاراکیلینک در بخش های بالینی 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تدوین و اجرای خط مشی "شناسایی به موقع و رسیدگی به بیماران بدحال"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تدوین و اجرای خط مشی روش اجرائی "انجام مشاوره های اورژانس"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شناسایی و ابلاغ فهرست ارائه خدمات پاراکلینیک مورد نیاز بخش اورژانس</a:t>
            </a: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ب-2-9: سنجه 2: پزشک مقیم در بیمارستان های برنامه طرح تحول سلامت-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ماده 11 دستورالعمل های برنامه تحول نظام سلامت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738219" y="1571612"/>
            <a:ext cx="268535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</a:t>
            </a:r>
            <a:r>
              <a:rPr lang="fa-IR" sz="1600" dirty="0" smtClean="0">
                <a:cs typeface="B Titr" pitchFamily="2" charset="-78"/>
              </a:rPr>
              <a:t>2</a:t>
            </a:r>
            <a:r>
              <a:rPr lang="ar-SA" sz="1600" dirty="0" smtClean="0">
                <a:cs typeface="B Titr" pitchFamily="2" charset="-78"/>
              </a:rPr>
              <a:t>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</a:t>
            </a:r>
            <a:r>
              <a:rPr lang="fa-IR" sz="1600" dirty="0" smtClean="0">
                <a:cs typeface="B Titr" pitchFamily="2" charset="-78"/>
              </a:rPr>
              <a:t>اورژانس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85720" y="2214554"/>
            <a:ext cx="850112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ب-2-10: اقدامات نجات دهنده حیات بیماران، برنامه ریزی شده و به موقع اجرا میشود.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8596" y="3143248"/>
            <a:ext cx="8248650" cy="24314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v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سنجه های 2، 5 و 6: </a:t>
            </a:r>
            <a:r>
              <a:rPr lang="fa-IR" sz="2400" b="1" dirty="0" smtClean="0">
                <a:solidFill>
                  <a:srgbClr val="FF3300"/>
                </a:solidFill>
                <a:cs typeface="B Nazanin" pitchFamily="2" charset="-78"/>
              </a:rPr>
              <a:t>(الزامی</a:t>
            </a:r>
            <a:r>
              <a:rPr lang="fa-IR" sz="2400" b="1" dirty="0" smtClean="0">
                <a:solidFill>
                  <a:srgbClr val="FF3300"/>
                </a:solidFill>
                <a:cs typeface="B Nazanin" pitchFamily="2" charset="-78"/>
              </a:rPr>
              <a:t>):</a:t>
            </a:r>
            <a:r>
              <a:rPr lang="fa-IR" sz="2000" b="1" dirty="0" smtClean="0">
                <a:solidFill>
                  <a:srgbClr val="FF3300"/>
                </a:solidFill>
                <a:cs typeface="B Nazanin" pitchFamily="2" charset="-78"/>
              </a:rPr>
              <a:t>با عنوان تنظیم و ابلاغ لیست گروه احیا در همه شیفتها،ترالی اورژانس مطابق </a:t>
            </a:r>
            <a:r>
              <a:rPr lang="fa-IR" sz="2000" b="1" dirty="0" smtClean="0">
                <a:solidFill>
                  <a:srgbClr val="FF3300"/>
                </a:solidFill>
                <a:cs typeface="B Nazanin" pitchFamily="2" charset="-78"/>
              </a:rPr>
              <a:t>دستورالعمل و تامین داروهای نجات بخش ترالی اورژانس در تمام ساعات شبانه روز</a:t>
            </a:r>
            <a:endParaRPr lang="fa-IR" sz="1600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تدوین و اجرای دستورالعمل" احیای قلبی ریوی" مطابق دستورالعمل وزارتی با تکیه بر: احیای پایه و پیشرفته (بزرگسال، اطفال و نوزادان)، برنامه کد احیاء (حضور کمتر از یک دقیقه)، شرح وظایف (کنترل داروها/ تجهیزات) و نظارت بر عملکرد، مستندسازی و ثبت فرم، تامین داروهای نجات بخش ترالی در تمام ساعات شبانه روز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ب-2-10: سنجه 1: دستورالعمل احیاء-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400/7091د مورخه 94/3/30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ب-2-10: سنجه 5: ترالی اورژانس-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5" action="ppaction://hlinkfile"/>
              </a:rPr>
              <a:t>401/6082د مورخه 92/5/15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</a:p>
          <a:p>
            <a:pPr lvl="0" algn="just" rtl="1"/>
            <a:endParaRPr lang="fa-IR" dirty="0">
              <a:solidFill>
                <a:srgbClr val="0070C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63630" y="1571612"/>
            <a:ext cx="235994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</a:t>
            </a:r>
            <a:r>
              <a:rPr lang="fa-IR" sz="1600" dirty="0" smtClean="0">
                <a:cs typeface="B Titr" pitchFamily="2" charset="-78"/>
              </a:rPr>
              <a:t>3</a:t>
            </a:r>
            <a:r>
              <a:rPr lang="ar-SA" sz="1600" dirty="0" smtClean="0">
                <a:cs typeface="B Titr" pitchFamily="2" charset="-78"/>
              </a:rPr>
              <a:t>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</a:t>
            </a:r>
            <a:r>
              <a:rPr lang="fa-IR" sz="1600" dirty="0" smtClean="0">
                <a:cs typeface="B Titr" pitchFamily="2" charset="-78"/>
              </a:rPr>
              <a:t>حاد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85720" y="2214554"/>
            <a:ext cx="850112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ب-3-1: بیمارستان از مراقبت بیماران حادِ  بستری در بخشهای ویژه اطمینان حاصل می نماید.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5720" y="3000372"/>
            <a:ext cx="8391526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v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سنجه 3: </a:t>
            </a:r>
            <a:r>
              <a:rPr lang="fa-IR" sz="2400" b="1" dirty="0" smtClean="0">
                <a:solidFill>
                  <a:srgbClr val="FF3300"/>
                </a:solidFill>
                <a:cs typeface="B Nazanin" pitchFamily="2" charset="-78"/>
              </a:rPr>
              <a:t>(الزامی</a:t>
            </a:r>
            <a:r>
              <a:rPr lang="fa-IR" sz="2400" b="1" dirty="0" smtClean="0">
                <a:solidFill>
                  <a:srgbClr val="FF3300"/>
                </a:solidFill>
                <a:cs typeface="B Nazanin" pitchFamily="2" charset="-78"/>
              </a:rPr>
              <a:t>)</a:t>
            </a:r>
          </a:p>
          <a:p>
            <a:pPr marL="285750" indent="-285750" algn="just" rtl="1">
              <a:buFont typeface="Wingdings" panose="05000000000000000000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سنجه: مانیتور قلبی پرتابل و دفیبریلاتور ، در موقع انتقال بیمار وجود داردو کارکنان آموزش نحوه استفاده را میدانند 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تدوین و اجرای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خط مشی و روش اجرائی: "نحوه و اندیکاسیون های پذیرش و ترخیص بیماران در بخشهای ویژه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"</a:t>
            </a: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"مراقبت فیزیولوژیک و مانیتورینگ مداوم بیماران حاد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“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85720" y="5017736"/>
            <a:ext cx="850112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ب-3-2: دسترسی مستمر به پزشکان متخصص برای بیماران حاد فراهم شده است. </a:t>
            </a:r>
          </a:p>
        </p:txBody>
      </p:sp>
      <p:sp>
        <p:nvSpPr>
          <p:cNvPr id="9" name="Rectangle 8"/>
          <p:cNvSpPr/>
          <p:nvPr/>
        </p:nvSpPr>
        <p:spPr>
          <a:xfrm>
            <a:off x="500034" y="5684475"/>
            <a:ext cx="8248650" cy="9848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8" indent="-34290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دسترسی به موقع و مستمر به پزشکان متخصص در بخش های ویژه نوزادان و کودکان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r" rtl="1"/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</a:rPr>
              <a:t>سنجه 1:دستورالعمل متخصص مقیم بخش مراقبت ویژه بزرگسالان- (</a:t>
            </a:r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2/18344/س مورخه 91/2/18)</a:t>
            </a:r>
            <a:endParaRPr lang="fa-IR" sz="2000" dirty="0" smtClean="0">
              <a:solidFill>
                <a:srgbClr val="0070C0"/>
              </a:solidFill>
              <a:cs typeface="B Nazanin" pitchFamily="2" charset="-78"/>
            </a:endParaRPr>
          </a:p>
          <a:p>
            <a:pPr algn="r" rtl="1"/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</a:rPr>
              <a:t>سنجه 2:دستورالعمل متخصص مقیم بخش مراقبت ویژه نوزادان و کودکان- (</a:t>
            </a:r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  <a:hlinkClick r:id="rId5" action="ppaction://hlinkfile"/>
              </a:rPr>
              <a:t>100/553 مورخه 90/4/14</a:t>
            </a:r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en-US" sz="20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63630" y="1571612"/>
            <a:ext cx="235994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</a:t>
            </a:r>
            <a:r>
              <a:rPr lang="fa-IR" sz="1600" dirty="0" smtClean="0">
                <a:cs typeface="B Titr" pitchFamily="2" charset="-78"/>
              </a:rPr>
              <a:t>3</a:t>
            </a:r>
            <a:r>
              <a:rPr lang="ar-SA" sz="1600" dirty="0" smtClean="0">
                <a:cs typeface="B Titr" pitchFamily="2" charset="-78"/>
              </a:rPr>
              <a:t>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</a:t>
            </a:r>
            <a:r>
              <a:rPr lang="fa-IR" sz="1600" dirty="0" smtClean="0">
                <a:cs typeface="B Titr" pitchFamily="2" charset="-78"/>
              </a:rPr>
              <a:t>حاد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85720" y="2214554"/>
            <a:ext cx="850112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ب-3-3: بیمارستان از انجام مراقبت برای بیمارانی که تحت آرام بخشی متوسط و عمیق قرار گرفته اند، اطمینان حاصل مینماید.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8596" y="3000372"/>
            <a:ext cx="824865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تدوین و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اجرای خط مشی و روش اجرائی: "مراقبت از بیماران تحت آرام بخشی متوسط و عمیق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 ”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و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"ایجاد محیط آرام و ساکت برای بخشهای بستری بیماران" 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85720" y="4000504"/>
            <a:ext cx="850112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ب-3-4: بیمارستان از ارائه مراقبتهای ویژه به بیماران حاد در انتظارِ انتقال به بخشهای ویژه اطمینان حاصل مینماید.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58" y="5000636"/>
            <a:ext cx="8248650" cy="147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fa-IR" b="1" dirty="0">
                <a:solidFill>
                  <a:srgbClr val="FF3300"/>
                </a:solidFill>
                <a:cs typeface="B Nazanin" pitchFamily="2" charset="-78"/>
              </a:rPr>
              <a:t>مشخص بودن روش هدایت و رهبری بالینی  باز و یا بسته در بیمارستان و عمل به آن </a:t>
            </a: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دسترسی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به موقع و مستمر به پزشکان متخصص در بخش های ویژه نوزادان و کودکان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کسب اطمینان از مراقبت های پزشکی و پرستاری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به بیماران حاد و بستری در بخش های عادی 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تأمین تجهیزات و آموزش کاربران در خصوص دستگاه های دفیبریلاتور، پالس اکسی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متری، دیالیز پرتابل بالینی، سونوگرافی، اکوکاردیوگرافی و رادیوگرافی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2" y="-15868"/>
            <a:ext cx="9165157" cy="68738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angle 4"/>
          <p:cNvSpPr/>
          <p:nvPr/>
        </p:nvSpPr>
        <p:spPr>
          <a:xfrm>
            <a:off x="3779912" y="404664"/>
            <a:ext cx="49457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cs typeface="B Davat" panose="00000400000000000000" pitchFamily="2" charset="-78"/>
              </a:rPr>
              <a:t>با تشکراز حسن توجه شما</a:t>
            </a:r>
            <a:endParaRPr lang="en-US" sz="4000" b="1" dirty="0">
              <a:solidFill>
                <a:schemeClr val="bg1"/>
              </a:solidFill>
              <a:cs typeface="B Dava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413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r" rtl="1">
              <a:lnSpc>
                <a:spcPct val="150000"/>
              </a:lnSpc>
              <a:buNone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lvl="0" indent="0" algn="r" rtl="1">
              <a:lnSpc>
                <a:spcPct val="150000"/>
              </a:lnSpc>
              <a:buNone/>
            </a:pPr>
            <a:endParaRPr lang="fa-IR" sz="1800" b="1" dirty="0">
              <a:solidFill>
                <a:schemeClr val="dk1"/>
              </a:solidFill>
              <a:cs typeface="B Nazanin" pitchFamily="2" charset="-7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28596" y="2147106"/>
            <a:ext cx="8248650" cy="23796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ب-1-1: ارزیابی اولیه بیمار توسط پرستار در محدوده زمانی تعیین شده انجام میشود. </a:t>
            </a:r>
            <a:r>
              <a:rPr lang="fa-IR" sz="20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در بخش های اورژانس بیمارستانی نیازی به تکمیل فرم ارزیابی اولیه نمی باشدو منظور از ثبت اولیه در این سنجه، ثبت کامل وضعیت بیمار در برگه گزارش پرستاری می باشد</a:t>
            </a:r>
            <a:r>
              <a:rPr lang="fa-IR" sz="20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.</a:t>
            </a:r>
            <a:r>
              <a:rPr lang="fa-IR" sz="2000" b="1" dirty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 ارزیابی و ثبت وضعیت هوشیاری بیمار بر اساس سطح تریاژ وی ( مطابق با اطلاعات فرم تریاژ ) کفایت می کند.</a:t>
            </a:r>
            <a:endParaRPr lang="en-US" sz="2000" b="1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2000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43504" y="1500174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28596" y="4665316"/>
            <a:ext cx="8248650" cy="9239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ب-1-2: پرستار بیمار را در بخش پذیرش نموده و برای تداوم مراقبت در گزارش پرستاری موارد مورد انتظار را ثبت مینماید.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28596" y="5719576"/>
            <a:ext cx="8248650" cy="733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ب-1-3: ارزیابی اولیه بیمار توسط پزشک در محدوده زمانی تعیین شده انجام میشود. </a:t>
            </a:r>
            <a:endParaRPr lang="en-US" sz="2000" b="1" dirty="0">
              <a:solidFill>
                <a:srgbClr val="00B05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r" rtl="1">
              <a:lnSpc>
                <a:spcPct val="150000"/>
              </a:lnSpc>
              <a:buNone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lvl="0" indent="0" algn="r" rtl="1">
              <a:lnSpc>
                <a:spcPct val="150000"/>
              </a:lnSpc>
              <a:buNone/>
            </a:pPr>
            <a:endParaRPr lang="fa-IR" sz="1800" b="1" dirty="0">
              <a:solidFill>
                <a:schemeClr val="dk1"/>
              </a:solidFill>
              <a:cs typeface="B Nazanin" pitchFamily="2" charset="-7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143504" y="1500174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034" y="2500306"/>
            <a:ext cx="8248650" cy="261610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پذیرش توسط پرستار و ثبت زمان، شکایت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اصلی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(بیان مشکل از زبان بیمار)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 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،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نحوه ورود</a:t>
            </a:r>
            <a:r>
              <a:rPr lang="fa-IR" b="1" dirty="0">
                <a:solidFill>
                  <a:srgbClr val="FF3300"/>
                </a:solidFill>
                <a:cs typeface="B Nazanin" pitchFamily="2" charset="-78"/>
              </a:rPr>
              <a:t> 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،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علت بستری و یا اقدام خاص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ارزیابی اولیه پرستاری در محدوده زمانی تعیین شده 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(</a:t>
            </a:r>
            <a:r>
              <a:rPr lang="en-US" b="1" dirty="0" smtClean="0">
                <a:solidFill>
                  <a:srgbClr val="FF3300"/>
                </a:solidFill>
                <a:cs typeface="B Nazanin" pitchFamily="2" charset="-78"/>
              </a:rPr>
              <a:t> 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ثبت تاریخچه سلامتی و بررسی جسمی )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و 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زمان انتقال بین بخشی نیاز به تکمیل مجدد نیست ،</a:t>
            </a: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ارزیابی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وضعیت هوشیاری، سلامت جسمی و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روحی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(تعیین حداقل ها توسط بیمارستان و خطر اقدام به خود کشی)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پیگیری برنامه های درمانی و تشخیصی درخواست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شده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(چک بعد از هر ویزیت و در اولین فرصت ممکن و ثبت نتایج)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انجام ارزیابی اولیه پزشکی و 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پرستاری و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تکمیل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فرم شرح حال با رعایت محدوده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زمانی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ابلاغی بیمارستان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شناسایی بیماران پرخطر و اقدام سرویس تخصصی در بازه زمانی مشخص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شده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توسط بیمارستان برای بیماران پرخطر</a:t>
            </a:r>
          </a:p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تهیه لیست بیماران پرخطر و اورؤانس در هر بخش و نحوه درخواست ویزیت تخصصی ابلاغ به کارکنان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/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</a:rPr>
              <a:t>ب-1-3: سنجه 1: ارزیابی اولیه پزشکی- (</a:t>
            </a:r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100/6233 مورخه 83/8/10</a:t>
            </a:r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en-US" sz="2000" dirty="0">
              <a:solidFill>
                <a:srgbClr val="0070C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r" rtl="1">
              <a:lnSpc>
                <a:spcPct val="150000"/>
              </a:lnSpc>
              <a:buNone/>
            </a:pPr>
            <a:endParaRPr lang="fa-IR" sz="2800" b="1" dirty="0" smtClean="0">
              <a:solidFill>
                <a:srgbClr val="002060"/>
              </a:solidFill>
              <a:latin typeface="BNazanin"/>
              <a:cs typeface="B Nazanin" pitchFamily="2" charset="-78"/>
            </a:endParaRPr>
          </a:p>
          <a:p>
            <a:pPr marL="0" lvl="0" indent="0" algn="r" rtl="1">
              <a:lnSpc>
                <a:spcPct val="150000"/>
              </a:lnSpc>
              <a:buNone/>
            </a:pPr>
            <a:endParaRPr lang="fa-IR" sz="1800" b="1" dirty="0">
              <a:solidFill>
                <a:schemeClr val="dk1"/>
              </a:solidFill>
              <a:cs typeface="B Nazanin" pitchFamily="2" charset="-7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00034" y="2214554"/>
            <a:ext cx="8248650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ب-1-4: اقدامات مراقبتی و درمانی براساس ارزیابی های اولیه،طراحی و اجرا میشود.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68537" y="1648691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034" y="3696820"/>
            <a:ext cx="8248650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همراهی پرستار در ویزیت و ارائه خلاصه وضعیت 24 ساعته گذشته بیمار به پزشک</a:t>
            </a: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پذیرش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ثبت دستورات مراقبتی و درمانی، تسکینی و آرامبخشی توسط پزشک در هر ویزیت در پرونده بیمار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ارائه توضیحات ضروری در خصوص تشخیص احتمالی، دارو ها و یا مشاوره به بیمار و همراه و خانواده توسط پزشک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شناسایی و کنترل شرایط تهدید کننده ایمنی بیمار، خدمات خود مراقبتی و بازتوانی بیماران و اقدامات حمایتی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جداسازی بیماران عفونی، روانپزشکی و پر خطر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اجتماعی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.( </a:t>
            </a:r>
            <a:r>
              <a:rPr lang="fa-IR" b="1" u="sng" dirty="0" smtClean="0">
                <a:solidFill>
                  <a:srgbClr val="FF3300"/>
                </a:solidFill>
                <a:cs typeface="B Nazanin" pitchFamily="2" charset="-78"/>
              </a:rPr>
              <a:t>تدوین و ابلاغ روش اجرائی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)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توجه: انجام فعالیتهای فوق نباید موجب تاخیر در ارائه خدمات حیاتی به بیمار شود.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just" rtl="1"/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</a:rPr>
              <a:t>ب-1-4: سنجه 5: برنامه پیشگیری از شرایط تهدیدکننده ایمنی- (</a:t>
            </a:r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400/15307 مورخه 95/5/19</a:t>
            </a:r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en-US" sz="20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00034" y="2928934"/>
            <a:ext cx="8248650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ب-1-5: جداسازی بیماران عفونی، روان پزشکی و پر خطر اجتماعی برنامه ریزی و اجرا میشود</a:t>
            </a:r>
            <a:endParaRPr lang="en-US" sz="2000" b="1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57158" y="2285992"/>
            <a:ext cx="8534402" cy="21431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ب-1-6</a:t>
            </a:r>
            <a:r>
              <a:rPr lang="fa-IR" sz="2000" b="1" dirty="0" smtClean="0">
                <a:cs typeface="B Nazanin" pitchFamily="2" charset="-78"/>
              </a:rPr>
              <a:t>: قبل از انجام هرگونه اقدام مراقبتی، تشخیصی، درمانی هویت بیمار حداقل با دو شناسه احراز میشود. </a:t>
            </a:r>
            <a:r>
              <a:rPr lang="fa-IR" sz="20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تمامی بیماران بستری در بخش اورژانس که بر اساس سطح بندی تریاژ، لازم است پرونده اورژانس تشکیل دهند( بخشنامه شماره 409/1811 مورخه 95/1/21 می بایست دستبند شناسائی داشته باشند.</a:t>
            </a:r>
            <a:endParaRPr lang="en-US" sz="2000" b="1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68537" y="1648691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034" y="4714884"/>
            <a:ext cx="8248650" cy="161582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سنجه</a:t>
            </a:r>
            <a:r>
              <a:rPr lang="fa-IR" b="1" dirty="0" smtClean="0">
                <a:cs typeface="B Nazanin" pitchFamily="2" charset="-78"/>
              </a:rPr>
              <a:t>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(سنجه الزامی است)</a:t>
            </a:r>
            <a:endParaRPr lang="fa-IR" b="1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تدوین و اجرای روش اجرائی شناسایی هویت بیمار مطابق دستورالعمل شناسایی صحیح بیماران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ابلاغی وزارت بهداشت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. 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شناسه بیماران شامل نام ، نام خانوادگی ،تاریخ تولد باشد و توصیه میشود کد رایانه ای پذیرش نیز ثبت شود.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دستورالعمل شناسایی بیمار-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409/10757د مورخه 93/6/12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285720" y="2071677"/>
            <a:ext cx="8572560" cy="7864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ب-1-7: مراقبتهای پزشکی مورد نیاز بیماران بستری به صورت مستمر و بدون وقفه ارائه میشود</a:t>
            </a:r>
            <a:r>
              <a:rPr lang="fa-IR" sz="2000" b="1" dirty="0" smtClean="0">
                <a:cs typeface="B Nazanin" pitchFamily="2" charset="-78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5143504" y="1428736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85720" y="2999652"/>
            <a:ext cx="8572560" cy="11494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ب-1-8: مراقبتهای پرستاری برای بیماران بستری به صورت مستمر و بدون وقفه ارائه میشود</a:t>
            </a:r>
            <a:r>
              <a:rPr lang="fa-IR" sz="2000" b="1" dirty="0" smtClean="0">
                <a:cs typeface="B Nazanin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3300"/>
                </a:solidFill>
                <a:cs typeface="B Nazanin" pitchFamily="2" charset="-78"/>
              </a:rPr>
              <a:t>تنظیم ساعت کار کارکنان بالینی برای انجام تحویل بالینی بیماران مطابق دستورالعمل 409/10757 مورخه 93/6/12</a:t>
            </a:r>
            <a:endParaRPr lang="en-US" sz="2000" b="1" dirty="0">
              <a:solidFill>
                <a:srgbClr val="FF3300"/>
              </a:solidFill>
              <a:cs typeface="B Nazanin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57158" y="4311906"/>
            <a:ext cx="8501122" cy="235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ب-1-9: مراقبتهای پرستاری به شیوه موردی برنامه ریزی و ارائه می شود</a:t>
            </a:r>
            <a:r>
              <a:rPr lang="fa-IR" sz="2000" b="1" dirty="0" smtClean="0">
                <a:cs typeface="B Nazanin" pitchFamily="2" charset="-78"/>
              </a:rPr>
              <a:t>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3300"/>
                </a:solidFill>
                <a:cs typeface="B Nazanin" pitchFamily="2" charset="-78"/>
              </a:rPr>
              <a:t>توزیع متوازن نیروی انسانی پرستاری و تعیین پرستار مسئول بیمار در هر نوبت کاری</a:t>
            </a:r>
            <a:endParaRPr lang="fa-IR" sz="2000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 </a:t>
            </a:r>
            <a:r>
              <a:rPr lang="fa-IR" sz="20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با توجه به ابلاغ نامه 402/32196 مورخه 95/10/22 سنجه 2 محور ب- 1-9 با عنوان در هر نوبت کاری پرستار مسئول بیمار خود را به بیمار معرفی کرده و در پرونده و تابلوی مشخصات نام پرستار زیر نام پزشک معالج ثبت می شود. </a:t>
            </a:r>
            <a:r>
              <a:rPr lang="fa-IR" sz="2000" b="1" u="sng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غیر قابل ارزیابی در اورژانس</a:t>
            </a:r>
          </a:p>
          <a:p>
            <a:pPr algn="r" rtl="1">
              <a:lnSpc>
                <a:spcPct val="150000"/>
              </a:lnSpc>
            </a:pPr>
            <a:endParaRPr lang="en-US" sz="2000" b="1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143504" y="1428736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034" y="2357430"/>
            <a:ext cx="8248650" cy="34163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استمرار مراقبت و درمان خدمات پزشکان (پزشکان معالج، مقیم و آنکال) از بیماران بستری در تمام ساعات شبانه روز. (بسته مقیمی طرح تحول نظام سلامت)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ارائه خدمات پاراکلینیکی و دارویی به صورت مستمر در تمام ساعات شبانه روز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ارائه مراقبت های پزشکی مستمر و یکپارچه بجز موارد تهدید کننده حیات که پزشک مقیم یا آنکال تصمیم می گیرد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تدوین و اجرای خط مشی و روش "دستورات مراقبتی و درمانی تلفنی در موارد ضروری"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بررسی روزانه وضعیت پاسخ بیمار به برنامه های مراقبتی و درمانی و ارزیابی مجدد توسط پزشک و پرستار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ب-1-7: سنجه 1: 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ضوابط بسته مقیمی</a:t>
            </a:r>
            <a:endParaRPr lang="fa-IR" dirty="0" smtClean="0">
              <a:solidFill>
                <a:srgbClr val="0070C0"/>
              </a:solidFill>
              <a:cs typeface="B Nazanin" pitchFamily="2" charset="-78"/>
            </a:endParaRP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ب-1-7: سنجه 2: مقیمی پزشکان زنان-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5" action="ppaction://hlinkfile"/>
              </a:rPr>
              <a:t>111369/ب مورخه 89/6/15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 و مقیمی بخش مراقبت های ویژه-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6" action="ppaction://hlinkfile"/>
              </a:rPr>
              <a:t>2/18344/س مورخه 81/2/18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ب-1-7: سنجه 3: پزشک آنکال-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7" action="ppaction://hlinkfile"/>
              </a:rPr>
              <a:t>2/175350/س مورخه 81/12/26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lvl="0" rtl="1">
              <a:lnSpc>
                <a:spcPct val="150000"/>
              </a:lnSpc>
              <a:spcBef>
                <a:spcPts val="0"/>
              </a:spcBef>
            </a:pP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/>
            </a:r>
            <a:b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</a:br>
            <a:r>
              <a:rPr lang="fa-IR" sz="2000" b="1" dirty="0" smtClean="0">
                <a:solidFill>
                  <a:srgbClr val="0070C1"/>
                </a:solidFill>
                <a:latin typeface="BTitrBold"/>
                <a:cs typeface="B Titr" pitchFamily="2" charset="-78"/>
              </a:rPr>
              <a:t>اعتباربخشی </a:t>
            </a:r>
            <a:r>
              <a:rPr lang="fa-IR" sz="2000" b="1" dirty="0">
                <a:solidFill>
                  <a:srgbClr val="0070C1"/>
                </a:solidFill>
                <a:latin typeface="BTitrBold"/>
                <a:cs typeface="B Titr" pitchFamily="2" charset="-78"/>
              </a:rPr>
              <a:t>ملی بیمارستانهای ایران / ویرایش سال 1395</a:t>
            </a:r>
            <a:r>
              <a:rPr lang="en-US" sz="2000" dirty="0">
                <a:solidFill>
                  <a:prstClr val="black"/>
                </a:solidFill>
                <a:cs typeface="B Titr" pitchFamily="2" charset="-78"/>
              </a:rPr>
              <a:t/>
            </a:r>
            <a:br>
              <a:rPr lang="en-US" sz="2000" dirty="0">
                <a:solidFill>
                  <a:prstClr val="black"/>
                </a:solidFill>
                <a:cs typeface="B Titr" pitchFamily="2" charset="-78"/>
              </a:rPr>
            </a:b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12339"/>
            <a:ext cx="9144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2340"/>
            <a:ext cx="11049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295274" y="2881128"/>
            <a:ext cx="853440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ب-1-10: ارتباط با بیمار براساس اصول اخلاق حرفه ای و روشهای ارتباطی موثر است.</a:t>
            </a:r>
            <a:endParaRPr lang="en-US" sz="2000" b="1" dirty="0" smtClean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6653" y="2243827"/>
            <a:ext cx="3155031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dirty="0" smtClean="0">
                <a:cs typeface="B Titr" pitchFamily="2" charset="-78"/>
              </a:rPr>
              <a:t>محور </a:t>
            </a:r>
            <a:r>
              <a:rPr lang="ar-SA" sz="1600" dirty="0" smtClean="0">
                <a:cs typeface="B Titr" pitchFamily="2" charset="-78"/>
              </a:rPr>
              <a:t>ب-1)</a:t>
            </a:r>
            <a:r>
              <a:rPr lang="fa-IR" sz="1600" dirty="0" smtClean="0">
                <a:cs typeface="B Titr" pitchFamily="2" charset="-78"/>
              </a:rPr>
              <a:t> </a:t>
            </a:r>
            <a:r>
              <a:rPr lang="ar-SA" sz="1600" dirty="0" smtClean="0">
                <a:cs typeface="B Titr" pitchFamily="2" charset="-78"/>
              </a:rPr>
              <a:t>مراقبت های عمومی و بالینی</a:t>
            </a:r>
            <a:endParaRPr lang="en-US" sz="1600" dirty="0"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8150" y="4149080"/>
            <a:ext cx="824865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>
              <a:buFont typeface="Wingdings" pitchFamily="2" charset="2"/>
              <a:buChar char="ü"/>
            </a:pP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برخورد 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پزشکان و پرستاران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با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روی گشاده، معرفی خود به بیمار، رعایت حریم شخصی، محرمانگی اطلاعات، رعایت ارزش های مورد قبول </a:t>
            </a:r>
            <a:r>
              <a:rPr lang="ar-SA" b="1" dirty="0" smtClean="0">
                <a:solidFill>
                  <a:srgbClr val="FF3300"/>
                </a:solidFill>
                <a:cs typeface="B Nazanin" pitchFamily="2" charset="-78"/>
              </a:rPr>
              <a:t>بیماران</a:t>
            </a:r>
            <a:r>
              <a:rPr lang="fa-IR" b="1" dirty="0" smtClean="0">
                <a:solidFill>
                  <a:srgbClr val="FF3300"/>
                </a:solidFill>
                <a:cs typeface="B Nazanin" pitchFamily="2" charset="-78"/>
              </a:rPr>
              <a:t> و ارائه خدمات توسط کادر همگن بجز موارد پرمخاطره</a:t>
            </a:r>
            <a:endParaRPr lang="fa-IR" b="1" dirty="0" smtClean="0">
              <a:solidFill>
                <a:srgbClr val="FF3300"/>
              </a:solidFill>
              <a:cs typeface="B Nazanin" pitchFamily="2" charset="-78"/>
            </a:endParaRPr>
          </a:p>
          <a:p>
            <a:pPr lvl="0" algn="just" rtl="1"/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ب-1-10: سنجه 1: ارتباط صحیح کارکنان در زمان تحویل بیمار- (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  <a:hlinkClick r:id="rId4" action="ppaction://hlinkfile"/>
              </a:rPr>
              <a:t>409/10757د مورخه 93/6/12</a:t>
            </a:r>
            <a:r>
              <a:rPr lang="fa-IR" dirty="0" smtClean="0">
                <a:solidFill>
                  <a:srgbClr val="0070C0"/>
                </a:solidFill>
                <a:cs typeface="B Nazanin" pitchFamily="2" charset="-78"/>
              </a:rPr>
              <a:t>)</a:t>
            </a:r>
            <a:endParaRPr lang="en-US" b="1" dirty="0" smtClean="0">
              <a:solidFill>
                <a:srgbClr val="FF33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9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3218</Words>
  <Application>Microsoft Office PowerPoint</Application>
  <PresentationFormat>On-screen Show (4:3)</PresentationFormat>
  <Paragraphs>216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B Davat</vt:lpstr>
      <vt:lpstr>B Nazanin</vt:lpstr>
      <vt:lpstr>B Titr</vt:lpstr>
      <vt:lpstr>BNazanin</vt:lpstr>
      <vt:lpstr>BTitrBold</vt:lpstr>
      <vt:lpstr>Calibri</vt:lpstr>
      <vt:lpstr>Wingdings</vt:lpstr>
      <vt:lpstr>Office Theme</vt:lpstr>
      <vt:lpstr>PowerPoint Presentation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PowerPoint Presentation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 اعتباربخشی ملی بیمارستانهای ایران / ویرایش سال 1395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alikhah</dc:creator>
  <cp:lastModifiedBy>mr kandovani</cp:lastModifiedBy>
  <cp:revision>175</cp:revision>
  <dcterms:created xsi:type="dcterms:W3CDTF">2017-01-08T16:49:43Z</dcterms:created>
  <dcterms:modified xsi:type="dcterms:W3CDTF">2017-01-13T10:54:46Z</dcterms:modified>
</cp:coreProperties>
</file>